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87"/>
  </p:notesMasterIdLst>
  <p:handoutMasterIdLst>
    <p:handoutMasterId r:id="rId88"/>
  </p:handout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2"/>
    <p:restoredTop sz="94678"/>
  </p:normalViewPr>
  <p:slideViewPr>
    <p:cSldViewPr snapToGrid="0">
      <p:cViewPr>
        <p:scale>
          <a:sx n="97" d="100"/>
          <a:sy n="97" d="100"/>
        </p:scale>
        <p:origin x="2352" y="1112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2015-11-04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2015-11-04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4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gi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gi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1280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89579" y="307364"/>
            <a:ext cx="5092903" cy="3041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062105"/>
            <a:ext cx="11318532" cy="278228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63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4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4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13895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58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4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609651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461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192528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©2015 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©2015 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hyperlink" Target="https://github.com/bbatsov/rubocop/blob/master/config/enabled.y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hyperlink" Target="https://github.com/bbatsov/rubocop/blob/master/config/disabled.y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576952" y="7885615"/>
            <a:ext cx="10972800" cy="560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Name of Speaker</a:t>
            </a:r>
            <a:endParaRPr lang="en-US" dirty="0"/>
          </a:p>
        </p:txBody>
      </p:sp>
      <p:pic>
        <p:nvPicPr>
          <p:cNvPr id="4" name="Picture 3" descr="staticanalysis-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037758" y="4168707"/>
            <a:ext cx="4034991" cy="1687919"/>
            <a:chOff x="1022177" y="3126530"/>
            <a:chExt cx="3026243" cy="1265939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22177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121915" tIns="60957" rIns="121915" bIns="609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716" y="3259511"/>
              <a:ext cx="1007188" cy="1001265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6110506" y="4168707"/>
            <a:ext cx="4034991" cy="1687919"/>
            <a:chOff x="4758847" y="3126530"/>
            <a:chExt cx="3026243" cy="1265939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758847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121915" tIns="60957" rIns="121915" bIns="609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990" y="3253586"/>
              <a:ext cx="1013114" cy="1013114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55" name="Group 54"/>
          <p:cNvGrpSpPr/>
          <p:nvPr/>
        </p:nvGrpSpPr>
        <p:grpSpPr>
          <a:xfrm>
            <a:off x="11183254" y="4168707"/>
            <a:ext cx="4034991" cy="1687919"/>
            <a:chOff x="8450392" y="3126530"/>
            <a:chExt cx="3026243" cy="1265939"/>
          </a:xfrm>
        </p:grpSpPr>
        <p:sp>
          <p:nvSpPr>
            <p:cNvPr id="52" name="Rectangle 51"/>
            <p:cNvSpPr/>
            <p:nvPr/>
          </p:nvSpPr>
          <p:spPr bwMode="auto">
            <a:xfrm>
              <a:off x="8450392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121915" tIns="60957" rIns="121915" bIns="6095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1033" y="3253586"/>
              <a:ext cx="1013114" cy="1013114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sp>
        <p:nvSpPr>
          <p:cNvPr id="56" name="Rectangle 55"/>
          <p:cNvSpPr/>
          <p:nvPr/>
        </p:nvSpPr>
        <p:spPr>
          <a:xfrm>
            <a:off x="1029834" y="5954870"/>
            <a:ext cx="406722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Write some cookbook code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Perform ad-hoc verification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Upload the cookbook to the Chef Server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94389" y="5954869"/>
            <a:ext cx="40672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Chef-client run retrieves the updated cookbook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Perform ad-hoc verification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Promote the cookbook to production environment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1171165" y="5954869"/>
            <a:ext cx="40672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Chef-client run retrieves the updated cookbook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Perform ad-hoc verification</a:t>
            </a:r>
          </a:p>
          <a:p>
            <a:pPr marL="228594" indent="-228594">
              <a:lnSpc>
                <a:spcPct val="120000"/>
              </a:lnSpc>
              <a:buFont typeface="Arial"/>
              <a:buChar char="•"/>
            </a:pPr>
            <a:r>
              <a:rPr lang="en-US" sz="1600" dirty="0"/>
              <a:t>Establish monitoring for deployed services</a:t>
            </a:r>
          </a:p>
        </p:txBody>
      </p:sp>
    </p:spTree>
    <p:extLst>
      <p:ext uri="{BB962C8B-B14F-4D97-AF65-F5344CB8AC3E}">
        <p14:creationId xmlns:p14="http://schemas.microsoft.com/office/powerpoint/2010/main" val="180027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Every change to our cookbooks introduces risk</a:t>
            </a:r>
          </a:p>
        </p:txBody>
      </p:sp>
    </p:spTree>
    <p:extLst>
      <p:ext uri="{BB962C8B-B14F-4D97-AF65-F5344CB8AC3E}">
        <p14:creationId xmlns:p14="http://schemas.microsoft.com/office/powerpoint/2010/main" val="103030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9145" y="4125727"/>
            <a:ext cx="4034991" cy="3441391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15" tIns="60957" rIns="121915" bIns="6095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8423467" y="3733288"/>
            <a:ext cx="6068333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2800" dirty="0"/>
              <a:t>Write some cookbook code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2800" dirty="0"/>
              <a:t>Perform automated code </a:t>
            </a:r>
            <a:r>
              <a:rPr lang="en-US" sz="2800" dirty="0" err="1"/>
              <a:t>linting</a:t>
            </a:r>
            <a:endParaRPr lang="en-US" sz="2800" dirty="0"/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2800" dirty="0"/>
              <a:t>Perform automated unit testing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2800" dirty="0"/>
              <a:t>Deploy to a virtual deployment environment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2800" dirty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121343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2449145" y="4125727"/>
            <a:ext cx="4034991" cy="16879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21" y="6232098"/>
            <a:ext cx="1327121" cy="1335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36" y="4304554"/>
            <a:ext cx="1327120" cy="1342917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423467" y="4277266"/>
            <a:ext cx="6068333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dirty="0"/>
              <a:t>Watch for changes in the cookbook repository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</a:t>
            </a:r>
            <a:r>
              <a:rPr lang="en-US" dirty="0"/>
              <a:t>automated code </a:t>
            </a:r>
            <a:r>
              <a:rPr lang="en-US" dirty="0" err="1"/>
              <a:t>linting</a:t>
            </a:r>
            <a:endParaRPr lang="en-US" dirty="0"/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automated unit testing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to a virtual deployment environment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automated integration testing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2183762" y="4125727"/>
            <a:ext cx="4034991" cy="3441391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15" tIns="60957" rIns="121915" bIns="6095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04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What is static analysis and where does it fit within the development cycle?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and how do I use it?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</a:t>
            </a:r>
            <a:r>
              <a:rPr lang="en-US" dirty="0" err="1" smtClean="0"/>
              <a:t>Rubocop</a:t>
            </a:r>
            <a:r>
              <a:rPr lang="en-US" dirty="0" smtClean="0"/>
              <a:t> and how do I use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static analysis? </a:t>
            </a:r>
            <a:r>
              <a:rPr lang="en-US" dirty="0"/>
              <a:t>Why am I here</a:t>
            </a:r>
            <a:r>
              <a:rPr lang="en-US" dirty="0" smtClean="0"/>
              <a:t>? What am I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3752" y="1969133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Choices, </a:t>
            </a:r>
            <a:br>
              <a:rPr lang="en-US" dirty="0" smtClean="0"/>
            </a:br>
            <a:r>
              <a:rPr lang="en-US" dirty="0" smtClean="0"/>
              <a:t>More Problems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Within chef cookbooks there are many ways to engineer solutions. Sometimes too many!</a:t>
            </a:r>
          </a:p>
          <a:p>
            <a:endParaRPr lang="en-US" i="1" dirty="0"/>
          </a:p>
          <a:p>
            <a:pPr algn="r"/>
            <a:r>
              <a:rPr lang="en-US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~ </a:t>
            </a:r>
            <a:r>
              <a:rPr lang="en-US" i="1" dirty="0" err="1" smtClean="0">
                <a:solidFill>
                  <a:srgbClr val="800000"/>
                </a:solidFill>
              </a:rPr>
              <a:t>D</a:t>
            </a:r>
            <a:r>
              <a:rPr lang="en-US" i="1" dirty="0" err="1" smtClean="0">
                <a:solidFill>
                  <a:srgbClr val="FF0000"/>
                </a:solidFill>
              </a:rPr>
              <a:t>e</a:t>
            </a:r>
            <a:r>
              <a:rPr lang="en-US" i="1" dirty="0" err="1" smtClean="0">
                <a:solidFill>
                  <a:srgbClr val="FF6600"/>
                </a:solidFill>
              </a:rPr>
              <a:t>v</a:t>
            </a:r>
            <a:r>
              <a:rPr lang="en-US" i="1" dirty="0" err="1" smtClean="0">
                <a:solidFill>
                  <a:srgbClr val="008000"/>
                </a:solidFill>
              </a:rPr>
              <a:t>Op</a:t>
            </a:r>
            <a:r>
              <a:rPr lang="en-US" i="1" dirty="0" err="1" smtClean="0">
                <a:solidFill>
                  <a:srgbClr val="0000FF"/>
                </a:solidFill>
              </a:rPr>
              <a:t>s</a:t>
            </a:r>
            <a:r>
              <a:rPr lang="en-US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smtClean="0">
                <a:solidFill>
                  <a:srgbClr val="000090"/>
                </a:solidFill>
              </a:rPr>
              <a:t>U</a:t>
            </a:r>
            <a:r>
              <a:rPr lang="en-US" i="1" dirty="0" smtClean="0">
                <a:solidFill>
                  <a:srgbClr val="660066"/>
                </a:solidFill>
              </a:rPr>
              <a:t>n</a:t>
            </a:r>
            <a:r>
              <a:rPr lang="en-US" i="1" dirty="0" smtClean="0">
                <a:solidFill>
                  <a:srgbClr val="80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o</a:t>
            </a:r>
            <a:r>
              <a:rPr lang="en-US" i="1" dirty="0" smtClean="0">
                <a:solidFill>
                  <a:srgbClr val="008000"/>
                </a:solidFill>
              </a:rPr>
              <a:t>r</a:t>
            </a:r>
            <a:r>
              <a:rPr lang="en-US" i="1" dirty="0" smtClean="0">
                <a:solidFill>
                  <a:srgbClr val="3366FF"/>
                </a:solidFill>
              </a:rPr>
              <a:t>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6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white">
          <a:xfrm>
            <a:off x="3434507" y="2124747"/>
            <a:ext cx="12821493" cy="5351807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pic>
        <p:nvPicPr>
          <p:cNvPr id="5" name="Picture 4" descr="foodcri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7" y="626534"/>
            <a:ext cx="8669867" cy="7890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white">
          <a:xfrm>
            <a:off x="4669533" y="8387160"/>
            <a:ext cx="6916937" cy="495241"/>
          </a:xfrm>
          <a:prstGeom prst="rect">
            <a:avLst/>
          </a:prstGeom>
        </p:spPr>
        <p:txBody>
          <a:bodyPr vert="horz" wrap="square" lIns="121920" tIns="121920" rIns="121920" bIns="121920" rtlCol="0">
            <a:noAutofit/>
          </a:bodyPr>
          <a:lstStyle/>
          <a:p>
            <a:pPr algn="ctr"/>
            <a:r>
              <a:rPr lang="en-US" sz="3200" dirty="0"/>
              <a:t>http://</a:t>
            </a:r>
            <a:r>
              <a:rPr lang="en-US" sz="3200" dirty="0" err="1"/>
              <a:t>www.foodcritic.io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893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346"/>
            <a:ext cx="4796219" cy="4365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1485726"/>
            <a:ext cx="9688865" cy="18633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Cookbook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smtClean="0"/>
              <a:t>Rules created and defined by Chef developers to bring order to chaos. The goal is to provide tools and automation to adhere to standards</a:t>
            </a:r>
            <a:r>
              <a:rPr lang="en-US" dirty="0"/>
              <a:t> </a:t>
            </a:r>
            <a:r>
              <a:rPr lang="en-US" dirty="0" smtClean="0"/>
              <a:t>voted on by their peers.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5654956" y="8594842"/>
            <a:ext cx="6373805" cy="54915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 fontScale="77500" lnSpcReduction="20000"/>
          </a:bodyPr>
          <a:lstStyle/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4669533" y="8387160"/>
            <a:ext cx="6916937" cy="495241"/>
          </a:xfrm>
          <a:prstGeom prst="rect">
            <a:avLst/>
          </a:prstGeom>
        </p:spPr>
        <p:txBody>
          <a:bodyPr vert="horz" wrap="square" lIns="121920" tIns="121920" rIns="121920" bIns="121920" rtlCol="0">
            <a:noAutofit/>
          </a:bodyPr>
          <a:lstStyle/>
          <a:p>
            <a:pPr algn="ctr"/>
            <a:r>
              <a:rPr lang="en-US" sz="3200" dirty="0"/>
              <a:t>http://</a:t>
            </a:r>
            <a:r>
              <a:rPr lang="en-US" sz="3200" dirty="0" err="1"/>
              <a:t>www.foodcritic.io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021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incorrectly defined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914" y="1348277"/>
            <a:ext cx="11067409" cy="7064204"/>
          </a:xfrm>
        </p:spPr>
        <p:txBody>
          <a:bodyPr/>
          <a:lstStyle/>
          <a:p>
            <a:r>
              <a:rPr lang="en-US" b="1" dirty="0"/>
              <a:t>execute "tar </a:t>
            </a:r>
            <a:r>
              <a:rPr lang="en-US" b="1" dirty="0" err="1"/>
              <a:t>xzf</a:t>
            </a:r>
            <a:r>
              <a:rPr lang="en-US" b="1" dirty="0"/>
              <a:t> redis-2.8.9.tar.gz" do</a:t>
            </a:r>
          </a:p>
          <a:p>
            <a:r>
              <a:rPr lang="en-US" b="1" dirty="0"/>
              <a:t>  </a:t>
            </a:r>
            <a:r>
              <a:rPr lang="en-US" b="1" dirty="0" err="1"/>
              <a:t>cwd</a:t>
            </a:r>
            <a:r>
              <a:rPr lang="en-US" b="1" dirty="0"/>
              <a:t> "/root"</a:t>
            </a:r>
          </a:p>
          <a:p>
            <a:r>
              <a:rPr lang="en-US" b="1" dirty="0"/>
              <a:t>  action </a:t>
            </a:r>
            <a:r>
              <a:rPr lang="en-US" b="1" dirty="0" smtClean="0"/>
              <a:t>:rum</a:t>
            </a:r>
            <a:endParaRPr lang="en-US" b="1" dirty="0"/>
          </a:p>
          <a:p>
            <a:r>
              <a:rPr lang="en-US" b="1" dirty="0"/>
              <a:t>  notifies :run</a:t>
            </a:r>
            <a:r>
              <a:rPr lang="en-US" b="1" dirty="0" smtClean="0"/>
              <a:t>, "</a:t>
            </a:r>
            <a:r>
              <a:rPr lang="en-US" b="1" dirty="0"/>
              <a:t>execute[</a:t>
            </a:r>
            <a:r>
              <a:rPr lang="en-US" b="1" dirty="0" smtClean="0"/>
              <a:t>make]</a:t>
            </a:r>
            <a:r>
              <a:rPr lang="en-US" b="1" dirty="0"/>
              <a:t>", </a:t>
            </a:r>
            <a:r>
              <a:rPr lang="en-US" b="1" dirty="0" smtClean="0"/>
              <a:t>:</a:t>
            </a:r>
            <a:r>
              <a:rPr lang="en-US" b="1" dirty="0" err="1" smtClean="0"/>
              <a:t>immed</a:t>
            </a:r>
            <a:r>
              <a:rPr lang="en-US" b="1" dirty="0" smtClean="0"/>
              <a:t>…</a:t>
            </a:r>
            <a:endParaRPr lang="en-US" b="1" dirty="0"/>
          </a:p>
          <a:p>
            <a:r>
              <a:rPr lang="en-US" b="1" dirty="0"/>
              <a:t>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2076684" y="1348277"/>
            <a:ext cx="3468117" cy="7060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execute</a:t>
            </a:r>
            <a:r>
              <a:rPr lang="en-US" dirty="0" smtClean="0"/>
              <a:t> resource supports two actions: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:run</a:t>
            </a:r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and</a:t>
            </a:r>
          </a:p>
          <a:p>
            <a:r>
              <a:rPr lang="en-US" dirty="0" smtClean="0">
                <a:latin typeface="Inconsolata"/>
                <a:cs typeface="Inconsolata"/>
              </a:rPr>
              <a:t>:nothing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0835" y="2898606"/>
            <a:ext cx="11066488" cy="5990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4669533" y="8387160"/>
            <a:ext cx="6916937" cy="495241"/>
          </a:xfrm>
          <a:prstGeom prst="rect">
            <a:avLst/>
          </a:prstGeom>
        </p:spPr>
        <p:txBody>
          <a:bodyPr vert="horz" wrap="square" lIns="121920" tIns="121920" rIns="121920" bIns="121920" rtlCol="0">
            <a:noAutofit/>
          </a:bodyPr>
          <a:lstStyle/>
          <a:p>
            <a:pPr algn="ctr"/>
            <a:r>
              <a:rPr lang="en-US" sz="3200" dirty="0"/>
              <a:t>http://</a:t>
            </a:r>
            <a:r>
              <a:rPr lang="en-US" sz="3200" dirty="0" err="1"/>
              <a:t>www.foodcritic.io</a:t>
            </a:r>
            <a:r>
              <a:rPr lang="en-US" sz="3200" dirty="0"/>
              <a:t>/#FC038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502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346"/>
            <a:ext cx="4796219" cy="4365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err="1" smtClean="0"/>
              <a:t>Foodcritic</a:t>
            </a:r>
            <a:r>
              <a:rPr lang="en-US" dirty="0" smtClean="0"/>
              <a:t> is able to turn on and off specific conventions that are important to your team's goals.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4669533" y="8387160"/>
            <a:ext cx="6916937" cy="495241"/>
          </a:xfrm>
          <a:prstGeom prst="rect">
            <a:avLst/>
          </a:prstGeom>
        </p:spPr>
        <p:txBody>
          <a:bodyPr vert="horz" wrap="square" lIns="121920" tIns="121920" rIns="121920" bIns="121920" rtlCol="0">
            <a:noAutofit/>
          </a:bodyPr>
          <a:lstStyle/>
          <a:p>
            <a:pPr algn="ctr"/>
            <a:r>
              <a:rPr lang="en-US" sz="3200" dirty="0"/>
              <a:t>http://</a:t>
            </a:r>
            <a:r>
              <a:rPr lang="en-US" sz="3200" dirty="0" err="1"/>
              <a:t>www.foodcritic.io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289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Franklin Webber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2273" y="5062105"/>
            <a:ext cx="7718777" cy="2782281"/>
          </a:xfrm>
        </p:spPr>
        <p:txBody>
          <a:bodyPr/>
          <a:lstStyle/>
          <a:p>
            <a:r>
              <a:rPr lang="en-US" dirty="0" smtClean="0"/>
              <a:t>Technical Support, Quality Assurance, Software Developer, Technical Trainer, Pokémon Trainer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Trainer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2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</a:t>
            </a:r>
            <a:r>
              <a:rPr lang="en-US" dirty="0" smtClean="0"/>
              <a:t>evaluates your cookbook against a set of conventions and then reports the violations.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9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4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redis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2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346"/>
            <a:ext cx="4796219" cy="4365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10950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It comes with </a:t>
            </a:r>
            <a:r>
              <a:rPr lang="en-US" b="1" dirty="0"/>
              <a:t>47 built-in rules</a:t>
            </a:r>
            <a:r>
              <a:rPr lang="en-US" dirty="0"/>
              <a:t> that identify problems ranging from simple style inconsistencies to difficult to diagnose issues that will hurt in production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2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346"/>
            <a:ext cx="4796219" cy="4365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10950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7"/>
            <a:ext cx="9733175" cy="449762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issues that violate conventions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FC003: Check whether you are running with chef server before using server-specific features: ./recipes/ip-logger.rb:1</a:t>
            </a:r>
          </a:p>
          <a:p>
            <a:r>
              <a:rPr lang="en-US" sz="3200" dirty="0"/>
              <a:t>FC008: Generated cookbook metadata needs updating: ./metadata.rb:2</a:t>
            </a:r>
          </a:p>
          <a:p>
            <a:r>
              <a:rPr lang="en-US" sz="32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3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Violations found by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FC003: Check whether you are running with chef server before using server-specific features: ./recipes/ip-logger.rb:1</a:t>
            </a:r>
          </a:p>
          <a:p>
            <a:r>
              <a:rPr lang="en-US" sz="3200" dirty="0"/>
              <a:t>FC008: Generated cookbook metadata needs updating: ./metadata.rb:2</a:t>
            </a:r>
          </a:p>
          <a:p>
            <a:r>
              <a:rPr lang="en-US" sz="32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1677" y="1404882"/>
            <a:ext cx="1427079" cy="5920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97208" y="2454785"/>
            <a:ext cx="1431547" cy="5920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3183" y="3077814"/>
            <a:ext cx="1415572" cy="59206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7996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FC003: Check whether you are running with chef server before using server-specific features: ./recipes/ip-logger.rb:1</a:t>
            </a:r>
          </a:p>
          <a:p>
            <a:r>
              <a:rPr lang="en-US" sz="3200" dirty="0"/>
              <a:t>FC008: Generated cookbook metadata needs updating: ./metadata.rb:2</a:t>
            </a:r>
          </a:p>
          <a:p>
            <a:r>
              <a:rPr lang="en-US" sz="32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FOODCRITIC (FC) VIOLATION</a:t>
            </a:r>
            <a:r>
              <a:rPr lang="en-US" sz="3200" dirty="0">
                <a:latin typeface="Inconsolata"/>
                <a:cs typeface="Inconsolata"/>
              </a:rPr>
              <a:t>:</a:t>
            </a:r>
            <a:r>
              <a:rPr lang="en-US" sz="3200" dirty="0">
                <a:solidFill>
                  <a:schemeClr val="accent1"/>
                </a:solidFill>
                <a:latin typeface="Inconsolata"/>
                <a:cs typeface="Inconsolata"/>
              </a:rPr>
              <a:t>MESSAGE</a:t>
            </a:r>
            <a:r>
              <a:rPr lang="en-US" sz="3200" dirty="0">
                <a:latin typeface="Inconsolata"/>
                <a:cs typeface="Inconsolata"/>
              </a:rPr>
              <a:t>:</a:t>
            </a:r>
            <a:r>
              <a:rPr lang="en-US" sz="3200" dirty="0">
                <a:solidFill>
                  <a:schemeClr val="accent5"/>
                </a:solidFill>
                <a:latin typeface="Inconsolata"/>
                <a:cs typeface="Inconsolata"/>
              </a:rPr>
              <a:t>FILEPATH</a:t>
            </a:r>
            <a:r>
              <a:rPr lang="en-US" sz="3200" dirty="0">
                <a:latin typeface="Inconsolata"/>
                <a:cs typeface="Inconsolata"/>
              </a:rPr>
              <a:t>: </a:t>
            </a:r>
            <a:r>
              <a:rPr lang="en-US" sz="3200" dirty="0">
                <a:solidFill>
                  <a:schemeClr val="accent1"/>
                </a:solidFill>
                <a:latin typeface="Inconsolata"/>
                <a:cs typeface="Inconsolata"/>
              </a:rPr>
              <a:t>LINE NUMBER</a:t>
            </a:r>
            <a:endParaRPr lang="en-US" sz="32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874001" y="3607139"/>
            <a:ext cx="28364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56551" y="3623113"/>
            <a:ext cx="8626203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7066" y="3623112"/>
            <a:ext cx="1104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166141" y="3610472"/>
            <a:ext cx="255591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629394" y="3610473"/>
            <a:ext cx="12325" cy="135792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517577" y="3610473"/>
            <a:ext cx="15975" cy="1421823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274766" y="3610473"/>
            <a:ext cx="4217255" cy="1421823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1006400" y="3610472"/>
            <a:ext cx="3019169" cy="140584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221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FC003: Check whether you are running with chef server before using server-specific features: ./recipes/ip-logger.rb:1</a:t>
            </a:r>
          </a:p>
          <a:p>
            <a:r>
              <a:rPr lang="en-US" sz="3200" dirty="0"/>
              <a:t>FC008: Generated cookbook metadata needs updating: ./metadata.rb:2</a:t>
            </a:r>
          </a:p>
          <a:p>
            <a:r>
              <a:rPr lang="en-US" sz="32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pPr marL="457189" indent="-457189">
              <a:buFontTx/>
              <a:buChar char="•"/>
            </a:pP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Rule Number: FC003 or Food Critic Violation 003</a:t>
            </a:r>
          </a:p>
          <a:p>
            <a:pPr marL="457189" indent="-457189">
              <a:buFontTx/>
              <a:buChar char="•"/>
            </a:pP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Message: Check whether you are running with chef server before us…</a:t>
            </a:r>
          </a:p>
          <a:p>
            <a:pPr marL="457189" indent="-457189">
              <a:buFontTx/>
              <a:buChar char="•"/>
            </a:pP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File path: ./recipes/</a:t>
            </a:r>
            <a:r>
              <a:rPr lang="en-US" sz="3200" dirty="0" err="1">
                <a:solidFill>
                  <a:schemeClr val="accent4"/>
                </a:solidFill>
                <a:latin typeface="Inconsolata"/>
                <a:cs typeface="Inconsolata"/>
              </a:rPr>
              <a:t>ip-logger.rb</a:t>
            </a:r>
            <a:endParaRPr lang="en-US" sz="3200" dirty="0">
              <a:solidFill>
                <a:schemeClr val="accent4"/>
              </a:solidFill>
              <a:latin typeface="Inconsolata"/>
              <a:cs typeface="Inconsolata"/>
            </a:endParaRPr>
          </a:p>
          <a:p>
            <a:pPr marL="457189" indent="-457189">
              <a:buFontTx/>
              <a:buChar char="•"/>
            </a:pP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Line Number: 1</a:t>
            </a:r>
            <a:endParaRPr lang="en-US" sz="32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601676" y="1404882"/>
            <a:ext cx="14941464" cy="110327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357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576952" y="7885615"/>
            <a:ext cx="10972800" cy="560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Name of Speaker</a:t>
            </a:r>
            <a:endParaRPr lang="en-US" dirty="0"/>
          </a:p>
        </p:txBody>
      </p:sp>
      <p:pic>
        <p:nvPicPr>
          <p:cNvPr id="4" name="Picture 3" descr="staticanalysis-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Violation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whether you are running with chef server before using server-specific </a:t>
            </a:r>
            <a:r>
              <a:rPr lang="en-US" dirty="0" smtClean="0"/>
              <a:t>features.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199257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346"/>
            <a:ext cx="4796219" cy="4365308"/>
          </a:xfrm>
          <a:prstGeom prst="rect">
            <a:avLst/>
          </a:prstGeom>
        </p:spPr>
      </p:pic>
      <p:pic>
        <p:nvPicPr>
          <p:cNvPr id="5" name="Picture 4" descr="Screen Shot 2015-05-04 at 12.3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71" y="414044"/>
            <a:ext cx="10791267" cy="8032704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669213" y="8534843"/>
            <a:ext cx="8917577" cy="524133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http://</a:t>
            </a:r>
            <a:r>
              <a:rPr lang="en-US" sz="2400" dirty="0" err="1"/>
              <a:t>www.foodcritic.io</a:t>
            </a:r>
            <a:r>
              <a:rPr lang="en-US" sz="2400" dirty="0"/>
              <a:t>/#FC003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65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FC003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/>
              <a:t>Run </a:t>
            </a:r>
            <a:r>
              <a:rPr lang="en-US" sz="3200" dirty="0" err="1"/>
              <a:t>foodcritic</a:t>
            </a:r>
            <a:r>
              <a:rPr lang="en-US" sz="3200" dirty="0"/>
              <a:t> to evaluate the </a:t>
            </a:r>
            <a:r>
              <a:rPr lang="en-US" sz="3200" dirty="0" err="1"/>
              <a:t>mysql</a:t>
            </a:r>
            <a:r>
              <a:rPr lang="en-US" sz="3200" dirty="0"/>
              <a:t> cookbook, in the cookbooks directory, if it violates Food Critic Rule 003 (FC003).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165415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except that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~FC003 cookbooks/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/>
              <a:t>Run </a:t>
            </a:r>
            <a:r>
              <a:rPr lang="en-US" sz="3200" dirty="0" err="1"/>
              <a:t>foodcritic</a:t>
            </a:r>
            <a:r>
              <a:rPr lang="en-US" sz="3200" dirty="0"/>
              <a:t> to evaluate the </a:t>
            </a:r>
            <a:r>
              <a:rPr lang="en-US" sz="3200" dirty="0" err="1"/>
              <a:t>mongodb</a:t>
            </a:r>
            <a:r>
              <a:rPr lang="en-US" sz="3200" dirty="0"/>
              <a:t> cookbook, in the cookbooks directory, if it violates  every rule except Food Critic Rule 003 (FC003).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213910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are tagged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~style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/>
              <a:t>Run </a:t>
            </a:r>
            <a:r>
              <a:rPr lang="en-US" sz="3200" dirty="0" err="1"/>
              <a:t>foodcritic</a:t>
            </a:r>
            <a:r>
              <a:rPr lang="en-US" sz="3200" dirty="0"/>
              <a:t> to evaluate the current cookbook if it violates all rules tagged as services.</a:t>
            </a:r>
          </a:p>
          <a:p>
            <a:endParaRPr lang="en-US" sz="3200" dirty="0"/>
          </a:p>
          <a:p>
            <a:r>
              <a:rPr lang="en-US" sz="3200" dirty="0"/>
              <a:t>Run </a:t>
            </a:r>
            <a:r>
              <a:rPr lang="en-US" sz="3200" dirty="0" err="1"/>
              <a:t>foodcritic</a:t>
            </a:r>
            <a:r>
              <a:rPr lang="en-US" sz="3200" dirty="0"/>
              <a:t> to evaluate the current cookbook if it violates all the rules except the ones tagged as style.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0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-t ~style -t ~FC002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dirty="0"/>
              <a:t>Run </a:t>
            </a:r>
            <a:r>
              <a:rPr lang="en-US" sz="3200" dirty="0" err="1"/>
              <a:t>foodcritic</a:t>
            </a:r>
            <a:r>
              <a:rPr lang="en-US" sz="3200" dirty="0"/>
              <a:t> to evaluate the current cookbook if it violates 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services -t ~style -t ~FC002 .</a:t>
            </a:r>
          </a:p>
          <a:p>
            <a:r>
              <a:rPr lang="en-US" dirty="0" smtClean="0"/>
              <a:t>$ echo "services,~style,~FC002" &gt; .</a:t>
            </a:r>
            <a:r>
              <a:rPr lang="en-US" dirty="0" err="1" smtClean="0"/>
              <a:t>foodcritic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200" b="1" dirty="0"/>
              <a:t>When I run </a:t>
            </a:r>
            <a:r>
              <a:rPr lang="en-US" sz="3200" b="1" dirty="0" err="1"/>
              <a:t>foodcritic</a:t>
            </a:r>
            <a:r>
              <a:rPr lang="en-US" sz="3200" b="1" dirty="0"/>
              <a:t> </a:t>
            </a:r>
            <a:r>
              <a:rPr lang="en-US" sz="3200" b="1" dirty="0"/>
              <a:t>with no parameters I want the default rules to be: </a:t>
            </a:r>
          </a:p>
          <a:p>
            <a:endParaRPr lang="en-US" sz="3200" dirty="0"/>
          </a:p>
          <a:p>
            <a:r>
              <a:rPr lang="en-US" sz="3200" dirty="0"/>
              <a:t>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94" y="1971040"/>
            <a:ext cx="5715413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1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What is static analysis and where does it fit within the development cycle?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What is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and how do I use it?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</a:t>
            </a:r>
            <a:r>
              <a:rPr lang="en-US" dirty="0" err="1" smtClean="0"/>
              <a:t>Rubocop</a:t>
            </a:r>
            <a:r>
              <a:rPr lang="en-US" dirty="0" smtClean="0"/>
              <a:t> and how do I use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static analysis? </a:t>
            </a:r>
            <a:r>
              <a:rPr lang="en-US" dirty="0"/>
              <a:t>Why am I here</a:t>
            </a:r>
            <a:r>
              <a:rPr lang="en-US" dirty="0" smtClean="0"/>
              <a:t>? What am I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55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Chef </a:t>
            </a:r>
            <a:r>
              <a:rPr lang="en-US" dirty="0" smtClean="0"/>
              <a:t>is a domain </a:t>
            </a:r>
            <a:r>
              <a:rPr lang="en-US" dirty="0"/>
              <a:t>specific language (DSL</a:t>
            </a:r>
            <a:r>
              <a:rPr lang="en-US" dirty="0" smtClean="0"/>
              <a:t>) added on top of Ruby. Most every file within your cookbook is a ruby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0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static analysis and where does it fit within the development cycle?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and how do I use it?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What is </a:t>
            </a:r>
            <a:r>
              <a:rPr lang="en-US" dirty="0" err="1" smtClean="0"/>
              <a:t>Rubocop</a:t>
            </a:r>
            <a:r>
              <a:rPr lang="en-US" dirty="0" smtClean="0"/>
              <a:t> and how do I use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static analysis? </a:t>
            </a:r>
            <a:r>
              <a:rPr lang="en-US" dirty="0"/>
              <a:t>Why am I here</a:t>
            </a:r>
            <a:r>
              <a:rPr lang="en-US" dirty="0" smtClean="0"/>
              <a:t>? What am I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it is Ruby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5" y="5343972"/>
            <a:ext cx="1327120" cy="1327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573" y="5340023"/>
            <a:ext cx="1327120" cy="13350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539" y="5340023"/>
            <a:ext cx="1335020" cy="13350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811" y="5343972"/>
            <a:ext cx="1342917" cy="1327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405" y="5340023"/>
            <a:ext cx="1335020" cy="13350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6269" y="5340023"/>
            <a:ext cx="1327120" cy="1335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8235" y="5343972"/>
            <a:ext cx="1342917" cy="13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040"/>
            <a:ext cx="1625600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Ruby Style Guidelines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feedback </a:t>
            </a:r>
            <a:r>
              <a:rPr lang="en-US" dirty="0"/>
              <a:t>shows you where </a:t>
            </a:r>
            <a:r>
              <a:rPr lang="en-US" dirty="0" smtClean="0"/>
              <a:t>the code </a:t>
            </a:r>
            <a:r>
              <a:rPr lang="en-US" dirty="0"/>
              <a:t>violates ruby community conventions, display warnings, potential errors, and even fatal errors</a:t>
            </a:r>
          </a:p>
        </p:txBody>
      </p:sp>
    </p:spTree>
    <p:extLst>
      <p:ext uri="{BB962C8B-B14F-4D97-AF65-F5344CB8AC3E}">
        <p14:creationId xmlns:p14="http://schemas.microsoft.com/office/powerpoint/2010/main" val="36639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09914" y="1348277"/>
            <a:ext cx="8643416" cy="6678417"/>
          </a:xfrm>
        </p:spPr>
        <p:txBody>
          <a:bodyPr>
            <a:normAutofit/>
          </a:bodyPr>
          <a:lstStyle/>
          <a:p>
            <a:r>
              <a:rPr lang="en-US" b="1" dirty="0" smtClean="0"/>
              <a:t>package "</a:t>
            </a:r>
            <a:r>
              <a:rPr lang="en-US" b="1" dirty="0" err="1" smtClean="0"/>
              <a:t>httpd</a:t>
            </a:r>
            <a:r>
              <a:rPr lang="en-US" b="1" dirty="0" smtClean="0"/>
              <a:t>"</a:t>
            </a:r>
          </a:p>
          <a:p>
            <a:endParaRPr lang="en-US" b="1" dirty="0"/>
          </a:p>
          <a:p>
            <a:r>
              <a:rPr lang="en-US" b="1" dirty="0" smtClean="0"/>
              <a:t>template "</a:t>
            </a:r>
            <a:r>
              <a:rPr lang="en-US" b="1" dirty="0"/>
              <a:t>/</a:t>
            </a:r>
            <a:r>
              <a:rPr lang="en-US" b="1" dirty="0" err="1"/>
              <a:t>var</a:t>
            </a:r>
            <a:r>
              <a:rPr lang="en-US" b="1" dirty="0"/>
              <a:t>/www/html/</a:t>
            </a:r>
            <a:r>
              <a:rPr lang="en-US" b="1" dirty="0" err="1"/>
              <a:t>index.html</a:t>
            </a:r>
            <a:r>
              <a:rPr lang="en-US" b="1" dirty="0"/>
              <a:t>" do</a:t>
            </a:r>
          </a:p>
          <a:p>
            <a:r>
              <a:rPr lang="en-US" b="1" dirty="0" smtClean="0"/>
              <a:t>   source "</a:t>
            </a:r>
            <a:r>
              <a:rPr lang="en-US" b="1" dirty="0" err="1" smtClean="0"/>
              <a:t>index.html.erb</a:t>
            </a:r>
            <a:r>
              <a:rPr lang="en-US" b="1" dirty="0" smtClean="0"/>
              <a:t>"</a:t>
            </a:r>
          </a:p>
          <a:p>
            <a:r>
              <a:rPr lang="en-US" b="1" dirty="0" smtClean="0"/>
              <a:t>end</a:t>
            </a:r>
          </a:p>
          <a:p>
            <a:endParaRPr lang="en-US" b="1" dirty="0" smtClean="0"/>
          </a:p>
          <a:p>
            <a:r>
              <a:rPr lang="en-US" b="1" dirty="0" smtClean="0"/>
              <a:t>service "</a:t>
            </a:r>
            <a:r>
              <a:rPr lang="en-US" b="1" dirty="0" err="1" smtClean="0"/>
              <a:t>httpd</a:t>
            </a:r>
            <a:r>
              <a:rPr lang="en-US" b="1" dirty="0" smtClean="0"/>
              <a:t>" do</a:t>
            </a:r>
          </a:p>
          <a:p>
            <a:r>
              <a:rPr lang="en-US" b="1" dirty="0"/>
              <a:t> </a:t>
            </a:r>
            <a:r>
              <a:rPr lang="en-US" b="1" dirty="0" smtClean="0"/>
              <a:t> action [ :enable, :start ]</a:t>
            </a:r>
          </a:p>
          <a:p>
            <a:r>
              <a:rPr lang="en-US" b="1" dirty="0" smtClean="0"/>
              <a:t>end</a:t>
            </a:r>
            <a:endParaRPr lang="en-US" b="1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452113" y="1348277"/>
            <a:ext cx="6092688" cy="6678417"/>
          </a:xfrm>
        </p:spPr>
        <p:txBody>
          <a:bodyPr/>
          <a:lstStyle/>
          <a:p>
            <a:r>
              <a:rPr lang="en-US" dirty="0" smtClean="0"/>
              <a:t>The ruby community expects the use of </a:t>
            </a:r>
            <a:r>
              <a:rPr lang="en-US" b="1" dirty="0" smtClean="0"/>
              <a:t>two</a:t>
            </a:r>
            <a:r>
              <a:rPr lang="en-US" dirty="0" smtClean="0"/>
              <a:t> </a:t>
            </a:r>
            <a:r>
              <a:rPr lang="en-US" b="1" dirty="0" smtClean="0"/>
              <a:t>space</a:t>
            </a:r>
            <a:r>
              <a:rPr lang="en-US" dirty="0" smtClean="0"/>
              <a:t> indention.</a:t>
            </a:r>
          </a:p>
          <a:p>
            <a:endParaRPr lang="en-US" dirty="0"/>
          </a:p>
          <a:p>
            <a:r>
              <a:rPr lang="en-US" dirty="0" err="1" smtClean="0"/>
              <a:t>Rubocop</a:t>
            </a:r>
            <a:r>
              <a:rPr lang="en-US" dirty="0" smtClean="0"/>
              <a:t> would complain about </a:t>
            </a:r>
            <a:r>
              <a:rPr lang="en-US" b="1" dirty="0" smtClean="0"/>
              <a:t>three</a:t>
            </a:r>
            <a:r>
              <a:rPr lang="en-US" dirty="0" smtClean="0"/>
              <a:t> </a:t>
            </a:r>
            <a:r>
              <a:rPr lang="en-US" b="1" dirty="0" smtClean="0"/>
              <a:t>spaces</a:t>
            </a:r>
            <a:r>
              <a:rPr lang="en-US" dirty="0" smtClean="0"/>
              <a:t> or the use of </a:t>
            </a:r>
            <a:r>
              <a:rPr lang="en-US" b="1" dirty="0" smtClean="0"/>
              <a:t>tabs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98407" y="2988405"/>
            <a:ext cx="663254" cy="4313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66457" y="5059873"/>
            <a:ext cx="515651" cy="431340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622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2527039" y="1409746"/>
            <a:ext cx="6266487" cy="6266487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Chef Community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7225619" y="1389450"/>
            <a:ext cx="6266487" cy="6266487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Ruby Community</a:t>
            </a:r>
          </a:p>
        </p:txBody>
      </p:sp>
      <p:pic>
        <p:nvPicPr>
          <p:cNvPr id="5" name="Picture 4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9506483" y="2667318"/>
            <a:ext cx="1511432" cy="16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3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is 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1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apache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path/to/cookbook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6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Peer review process to find and remove common vulnerabilities, improve portability, and share knowledge about the code base.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1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iis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4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More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mongodb</a:t>
            </a:r>
            <a:r>
              <a:rPr lang="en-US" dirty="0" smtClean="0"/>
              <a:t>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evaluate the </a:t>
            </a:r>
            <a:r>
              <a:rPr lang="en-US" dirty="0" err="1" smtClean="0"/>
              <a:t>mongodb</a:t>
            </a:r>
            <a:r>
              <a:rPr lang="en-US" dirty="0" smtClean="0"/>
              <a:t> cookbook and the </a:t>
            </a:r>
            <a:r>
              <a:rPr lang="en-US" dirty="0" err="1" smtClean="0"/>
              <a:t>mysql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2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10950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Somewhere there is a crime happening!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examines all ruby files (*.</a:t>
            </a:r>
            <a:r>
              <a:rPr lang="en-US" dirty="0" err="1" smtClean="0"/>
              <a:t>rb</a:t>
            </a:r>
            <a:r>
              <a:rPr lang="en-US" dirty="0" smtClean="0"/>
              <a:t>) against a suite of cops.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0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Enforce The Law!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7"/>
            <a:ext cx="9733175" cy="380908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Each cop examines the code from different perspectives to: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style conventions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best practices within Ruby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Evaluate the code against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2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10950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609585" indent="-609585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style choices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3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/>
              <a:t>C.CWCEFF</a:t>
            </a:r>
          </a:p>
          <a:p>
            <a:endParaRPr lang="en-US" dirty="0"/>
          </a:p>
          <a:p>
            <a:r>
              <a:rPr lang="en-US" dirty="0" smtClean="0"/>
              <a:t>Offenses: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sz="3200" dirty="0">
                <a:latin typeface="Inconsolata"/>
                <a:cs typeface="Inconsolata"/>
              </a:rPr>
              <a:t>`.` </a:t>
            </a:r>
            <a:r>
              <a:rPr lang="en-US" sz="3200" dirty="0"/>
              <a:t>means </a:t>
            </a:r>
            <a:r>
              <a:rPr lang="en-US" sz="3200" dirty="0"/>
              <a:t>that the file contains no issues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latin typeface="Inconsolata"/>
                <a:cs typeface="Inconsolata"/>
              </a:rPr>
              <a:t>`</a:t>
            </a:r>
            <a:r>
              <a:rPr lang="en-US" sz="3200" dirty="0">
                <a:latin typeface="Inconsolata"/>
                <a:cs typeface="Inconsolata"/>
              </a:rPr>
              <a:t>C</a:t>
            </a:r>
            <a:r>
              <a:rPr lang="en-US" sz="3200" dirty="0">
                <a:latin typeface="Inconsolata"/>
                <a:cs typeface="Inconsolata"/>
              </a:rPr>
              <a:t>` </a:t>
            </a:r>
            <a:r>
              <a:rPr lang="en-US" sz="3200" dirty="0"/>
              <a:t>means </a:t>
            </a:r>
            <a:r>
              <a:rPr lang="en-US" sz="3200" dirty="0"/>
              <a:t>a issue with convention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latin typeface="Inconsolata"/>
                <a:cs typeface="Inconsolata"/>
              </a:rPr>
              <a:t>`</a:t>
            </a:r>
            <a:r>
              <a:rPr lang="en-US" sz="3200" dirty="0">
                <a:latin typeface="Inconsolata"/>
                <a:cs typeface="Inconsolata"/>
              </a:rPr>
              <a:t>W` </a:t>
            </a:r>
            <a:r>
              <a:rPr lang="en-US" sz="3200" dirty="0"/>
              <a:t>means a warning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latin typeface="Inconsolata"/>
                <a:cs typeface="Inconsolata"/>
              </a:rPr>
              <a:t>`</a:t>
            </a:r>
            <a:r>
              <a:rPr lang="en-US" sz="3200" dirty="0">
                <a:latin typeface="Inconsolata"/>
                <a:cs typeface="Inconsolata"/>
              </a:rPr>
              <a:t>E` </a:t>
            </a:r>
            <a:r>
              <a:rPr lang="en-US" sz="3200" dirty="0"/>
              <a:t>means an error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latin typeface="Inconsolata"/>
                <a:cs typeface="Inconsolata"/>
              </a:rPr>
              <a:t>`</a:t>
            </a:r>
            <a:r>
              <a:rPr lang="en-US" sz="3200" dirty="0">
                <a:latin typeface="Inconsolata"/>
                <a:cs typeface="Inconsolata"/>
              </a:rPr>
              <a:t>F` </a:t>
            </a:r>
            <a:r>
              <a:rPr lang="en-US" sz="3200" dirty="0"/>
              <a:t>means an fatal error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1676" y="1340978"/>
            <a:ext cx="14947355" cy="8338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824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1676" y="3352443"/>
            <a:ext cx="14947355" cy="10487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5742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5110447"/>
            <a:ext cx="14934888" cy="3408420"/>
          </a:xfrm>
        </p:spPr>
        <p:txBody>
          <a:bodyPr/>
          <a:lstStyle/>
          <a:p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FILENAME</a:t>
            </a:r>
            <a:r>
              <a:rPr lang="en-US" sz="3200" dirty="0">
                <a:latin typeface="Inconsolata"/>
                <a:cs typeface="Inconsolata"/>
              </a:rPr>
              <a:t>:</a:t>
            </a:r>
            <a:r>
              <a:rPr lang="en-US" sz="3200" dirty="0">
                <a:solidFill>
                  <a:schemeClr val="accent1"/>
                </a:solidFill>
                <a:latin typeface="Inconsolata"/>
                <a:cs typeface="Inconsolata"/>
              </a:rPr>
              <a:t>LINE_NUMBER</a:t>
            </a:r>
            <a:r>
              <a:rPr lang="en-US" sz="3200" dirty="0">
                <a:latin typeface="Inconsolata"/>
                <a:cs typeface="Inconsolata"/>
              </a:rPr>
              <a:t>:</a:t>
            </a:r>
            <a:r>
              <a:rPr lang="en-US" sz="3200" dirty="0">
                <a:solidFill>
                  <a:schemeClr val="accent5"/>
                </a:solidFill>
                <a:latin typeface="Inconsolata"/>
                <a:cs typeface="Inconsolata"/>
              </a:rPr>
              <a:t>CHARACTER_NUMBER</a:t>
            </a:r>
            <a:r>
              <a:rPr lang="en-US" sz="3200" dirty="0">
                <a:latin typeface="Inconsolata"/>
                <a:cs typeface="Inconsolata"/>
              </a:rPr>
              <a:t>: </a:t>
            </a:r>
            <a:r>
              <a:rPr lang="en-US" sz="3200" dirty="0">
                <a:solidFill>
                  <a:schemeClr val="accent1"/>
                </a:solidFill>
                <a:latin typeface="Inconsolata"/>
                <a:cs typeface="Inconsolata"/>
              </a:rPr>
              <a:t>TYPE_OF_ERROR</a:t>
            </a:r>
            <a:r>
              <a:rPr lang="en-US" sz="3200" dirty="0">
                <a:latin typeface="Inconsolata"/>
                <a:cs typeface="Inconsolata"/>
              </a:rPr>
              <a:t>: </a:t>
            </a: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MESSAGE</a:t>
            </a:r>
            <a:endParaRPr lang="en-US" sz="32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448261" y="3829554"/>
            <a:ext cx="504907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10433" y="3829554"/>
            <a:ext cx="1749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90907" y="3829554"/>
            <a:ext cx="197683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4988" y="3829554"/>
            <a:ext cx="616121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67823" y="3829554"/>
            <a:ext cx="18358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41717" y="3824064"/>
            <a:ext cx="0" cy="136676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102797" y="3825257"/>
            <a:ext cx="3082652" cy="1365571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984056" y="3825258"/>
            <a:ext cx="572800" cy="137416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10433" y="3825257"/>
            <a:ext cx="2306651" cy="136557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0113664" y="3838152"/>
            <a:ext cx="2023003" cy="133548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00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SOURCE </a:t>
            </a:r>
            <a:r>
              <a:rPr lang="en-US" sz="3200" dirty="0">
                <a:solidFill>
                  <a:schemeClr val="accent4"/>
                </a:solidFill>
                <a:latin typeface="Inconsolata"/>
                <a:cs typeface="Inconsolata"/>
              </a:rPr>
              <a:t>CODE</a:t>
            </a:r>
            <a:endParaRPr lang="en-US" sz="32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30606" y="4249645"/>
            <a:ext cx="6945063" cy="256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41717" y="4249645"/>
            <a:ext cx="0" cy="1449506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4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Analysis or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automated way </a:t>
            </a:r>
            <a:r>
              <a:rPr lang="en-US" dirty="0"/>
              <a:t>to ensure that the code we write adheres to conventions that ensure code </a:t>
            </a:r>
            <a:r>
              <a:rPr lang="en-US" dirty="0" smtClean="0"/>
              <a:t>correctness, uniformity</a:t>
            </a:r>
            <a:r>
              <a:rPr lang="en-US" dirty="0"/>
              <a:t>, portability, and uses best practices.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3200" dirty="0">
                <a:solidFill>
                  <a:schemeClr val="tx1"/>
                </a:solidFill>
                <a:latin typeface="Inconsolata"/>
                <a:cs typeface="Inconsolata"/>
              </a:rPr>
              <a:t>SOURCE </a:t>
            </a:r>
            <a:r>
              <a:rPr lang="en-US" sz="3200" dirty="0">
                <a:solidFill>
                  <a:schemeClr val="tx1"/>
                </a:solidFill>
                <a:latin typeface="Inconsolata"/>
                <a:cs typeface="Inconsolata"/>
              </a:rPr>
              <a:t>CODE</a:t>
            </a:r>
          </a:p>
          <a:p>
            <a:r>
              <a:rPr lang="en-US" sz="3200" dirty="0">
                <a:solidFill>
                  <a:schemeClr val="tx1"/>
                </a:solidFill>
                <a:latin typeface="Inconsolata"/>
                <a:cs typeface="Inconsolata"/>
              </a:rPr>
              <a:t>^ (points to the location of the issue in source)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01676" y="4224131"/>
            <a:ext cx="14947355" cy="34619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0054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rubocop</a:t>
            </a:r>
            <a:r>
              <a:rPr lang="en-US" sz="2400" dirty="0"/>
              <a:t> --show-cops</a:t>
            </a:r>
          </a:p>
          <a:p>
            <a:r>
              <a:rPr lang="en-US" sz="2400" dirty="0"/>
              <a:t># Available cops (218) + </a:t>
            </a:r>
            <a:r>
              <a:rPr lang="en-US" sz="2400" dirty="0" err="1"/>
              <a:t>config</a:t>
            </a:r>
            <a:r>
              <a:rPr lang="en-US" sz="2400" dirty="0"/>
              <a:t> for /Users/</a:t>
            </a:r>
            <a:r>
              <a:rPr lang="en-US" sz="2400" dirty="0" err="1"/>
              <a:t>webber</a:t>
            </a:r>
            <a:r>
              <a:rPr lang="en-US" sz="2400" dirty="0"/>
              <a:t>/source/ark:</a:t>
            </a:r>
          </a:p>
          <a:p>
            <a:r>
              <a:rPr lang="en-US" sz="2400" dirty="0"/>
              <a:t># Type 'Lint' (38):</a:t>
            </a:r>
          </a:p>
          <a:p>
            <a:r>
              <a:rPr lang="en-US" sz="2400" dirty="0"/>
              <a:t>Lint/</a:t>
            </a:r>
            <a:r>
              <a:rPr lang="en-US" sz="2400" dirty="0" err="1"/>
              <a:t>AmbiguousOperator</a:t>
            </a:r>
            <a:r>
              <a:rPr lang="en-US" sz="2400" dirty="0"/>
              <a:t>:</a:t>
            </a:r>
          </a:p>
          <a:p>
            <a:r>
              <a:rPr lang="en-US" sz="2400" dirty="0"/>
              <a:t>  Description: Checks for ambiguous operators in the first argument of a method invocation</a:t>
            </a:r>
          </a:p>
          <a:p>
            <a:r>
              <a:rPr lang="en-US" sz="2400" dirty="0"/>
              <a:t>    without parentheses.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StyleGuide</a:t>
            </a:r>
            <a:r>
              <a:rPr lang="en-US" sz="2400" dirty="0"/>
              <a:t>: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bbatsov</a:t>
            </a:r>
            <a:r>
              <a:rPr lang="en-US" sz="2400" dirty="0"/>
              <a:t>/</a:t>
            </a:r>
            <a:r>
              <a:rPr lang="en-US" sz="2400" dirty="0" err="1"/>
              <a:t>ruby-style-guide#parens-as-</a:t>
            </a:r>
            <a:r>
              <a:rPr lang="en-US" sz="2400" dirty="0" err="1"/>
              <a:t>args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78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rubocop</a:t>
            </a:r>
            <a:r>
              <a:rPr lang="en-US" sz="2400" dirty="0"/>
              <a:t> --show-cops</a:t>
            </a:r>
          </a:p>
          <a:p>
            <a:r>
              <a:rPr lang="en-US" sz="2400" dirty="0"/>
              <a:t># Available cops (218) + </a:t>
            </a:r>
            <a:r>
              <a:rPr lang="en-US" sz="2400" dirty="0" err="1"/>
              <a:t>config</a:t>
            </a:r>
            <a:r>
              <a:rPr lang="en-US" sz="2400" dirty="0"/>
              <a:t> for /Users/</a:t>
            </a:r>
            <a:r>
              <a:rPr lang="en-US" sz="2400" dirty="0" err="1"/>
              <a:t>webber</a:t>
            </a:r>
            <a:r>
              <a:rPr lang="en-US" sz="2400" dirty="0"/>
              <a:t>/source/ark:</a:t>
            </a:r>
          </a:p>
          <a:p>
            <a:r>
              <a:rPr lang="en-US" sz="2400" dirty="0"/>
              <a:t># Type 'Lint' (38):</a:t>
            </a:r>
          </a:p>
          <a:p>
            <a:r>
              <a:rPr lang="en-US" sz="2400" dirty="0"/>
              <a:t>Lint/</a:t>
            </a:r>
            <a:r>
              <a:rPr lang="en-US" sz="2400" dirty="0" err="1"/>
              <a:t>AmbiguousOperator</a:t>
            </a:r>
            <a:r>
              <a:rPr lang="en-US" sz="2400" dirty="0"/>
              <a:t>:</a:t>
            </a:r>
          </a:p>
          <a:p>
            <a:r>
              <a:rPr lang="en-US" sz="2400" dirty="0"/>
              <a:t>  Description: Checks for ambiguous operators in the first argument of a method invocation</a:t>
            </a:r>
          </a:p>
          <a:p>
            <a:r>
              <a:rPr lang="en-US" sz="2400" dirty="0"/>
              <a:t>    without parentheses.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StyleGuide</a:t>
            </a:r>
            <a:r>
              <a:rPr lang="en-US" sz="2400" dirty="0"/>
              <a:t>: 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bbatsov</a:t>
            </a:r>
            <a:r>
              <a:rPr lang="en-US" sz="2400" dirty="0"/>
              <a:t>/</a:t>
            </a:r>
            <a:r>
              <a:rPr lang="en-US" sz="2400" dirty="0" err="1"/>
              <a:t>ruby-style-guide#parens-as-</a:t>
            </a:r>
            <a:r>
              <a:rPr lang="en-US" sz="2400" dirty="0" err="1"/>
              <a:t>args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1676" y="2767915"/>
            <a:ext cx="14947355" cy="48137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01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only one cop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rubocop</a:t>
            </a:r>
            <a:r>
              <a:rPr lang="en-US" sz="2400" dirty="0"/>
              <a:t> --only Lint</a:t>
            </a:r>
            <a:r>
              <a:rPr lang="en-US" sz="2400" dirty="0"/>
              <a:t>/</a:t>
            </a:r>
            <a:r>
              <a:rPr lang="en-US" sz="2400" dirty="0" err="1"/>
              <a:t>AmbiguousOperator</a:t>
            </a:r>
            <a:endParaRPr lang="en-US" sz="2400" dirty="0"/>
          </a:p>
          <a:p>
            <a:r>
              <a:rPr lang="en-US" sz="2400" dirty="0"/>
              <a:t>Inspecting 53 files</a:t>
            </a:r>
          </a:p>
          <a:p>
            <a:r>
              <a:rPr lang="en-US" sz="2400" dirty="0"/>
              <a:t>.....................................................</a:t>
            </a:r>
          </a:p>
          <a:p>
            <a:endParaRPr lang="en-US" sz="2400" dirty="0"/>
          </a:p>
          <a:p>
            <a:r>
              <a:rPr lang="en-US" sz="2400" dirty="0"/>
              <a:t>53 files inspected, no offenses detected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6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</a:t>
            </a:r>
            <a:r>
              <a:rPr lang="en-US" dirty="0" smtClean="0">
                <a:hlinkClick r:id="rId3"/>
              </a:rPr>
              <a:t>bbatsov</a:t>
            </a:r>
            <a:r>
              <a:rPr lang="en-US" dirty="0">
                <a:hlinkClick r:id="rId3"/>
              </a:rPr>
              <a:t>/rubocop/blob/master/config/</a:t>
            </a:r>
            <a:r>
              <a:rPr lang="en-US" dirty="0" smtClean="0">
                <a:hlinkClick r:id="rId3"/>
              </a:rPr>
              <a:t>enabled.yml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364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https://github.com/bbatsov/rubocop/blob/master/config/</a:t>
            </a:r>
            <a:r>
              <a:rPr lang="en-US" dirty="0" smtClean="0">
                <a:hlinkClick r:id="rId3"/>
              </a:rPr>
              <a:t>disabled.yml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05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1039" y="3506118"/>
            <a:ext cx="9733175" cy="3346421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4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 </a:t>
            </a:r>
            <a:r>
              <a:rPr lang="en-US" dirty="0" err="1" smtClean="0"/>
              <a:t>config</a:t>
            </a:r>
            <a:r>
              <a:rPr lang="en-US" dirty="0"/>
              <a:t> </a:t>
            </a:r>
            <a:r>
              <a:rPr lang="en-US" dirty="0" smtClean="0"/>
              <a:t>file in the cookbook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128834" y="2635965"/>
            <a:ext cx="14398332" cy="5751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40341" y="4181113"/>
            <a:ext cx="14398332" cy="5751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124366" y="7328291"/>
            <a:ext cx="14398332" cy="5751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0556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1124366" y="5778665"/>
            <a:ext cx="14398332" cy="5751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3331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9145" y="4125727"/>
            <a:ext cx="4034991" cy="3441391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15" tIns="60957" rIns="121915" bIns="6095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8423467" y="4277266"/>
            <a:ext cx="6068333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Write some cookbook code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Perform </a:t>
            </a:r>
            <a:r>
              <a:rPr lang="en-US" sz="3200" dirty="0"/>
              <a:t>ad-hoc </a:t>
            </a:r>
            <a:r>
              <a:rPr lang="en-US" sz="3200" dirty="0"/>
              <a:t>verification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Upload the cookbook to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76506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Names of the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733" dirty="0">
                <a:latin typeface="Inconsolata"/>
                <a:cs typeface="Inconsolata"/>
              </a:rPr>
              <a:t>CATEGORY/NAME_OF_COP</a:t>
            </a:r>
            <a:r>
              <a:rPr lang="en-US" sz="3733" dirty="0">
                <a:latin typeface="Inconsolata"/>
                <a:cs typeface="Inconsolata"/>
              </a:rPr>
              <a:t>:</a:t>
            </a:r>
          </a:p>
          <a:p>
            <a:r>
              <a:rPr lang="en-US" sz="3733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3733" dirty="0">
                <a:latin typeface="Inconsolata"/>
                <a:cs typeface="Inconsolata"/>
              </a:rPr>
              <a:t>  KEY: VALUE</a:t>
            </a:r>
            <a:endParaRPr lang="en-US" sz="3733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7030" y="1363365"/>
            <a:ext cx="7300324" cy="55914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26343" y="2943949"/>
            <a:ext cx="7300324" cy="5017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30043" y="4515753"/>
            <a:ext cx="7300324" cy="5518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09601" y="6084720"/>
            <a:ext cx="7300324" cy="60707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0335469" y="1371941"/>
            <a:ext cx="2651759" cy="60707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187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/ Disabling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733" dirty="0">
                <a:latin typeface="Inconsolata"/>
                <a:cs typeface="Inconsolata"/>
              </a:rPr>
              <a:t>CATEGORY/NAME_OF_COP</a:t>
            </a:r>
            <a:r>
              <a:rPr lang="en-US" sz="3733" dirty="0">
                <a:latin typeface="Inconsolata"/>
                <a:cs typeface="Inconsolata"/>
              </a:rPr>
              <a:t>:</a:t>
            </a:r>
          </a:p>
          <a:p>
            <a:r>
              <a:rPr lang="en-US" sz="3733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3733" dirty="0">
                <a:latin typeface="Inconsolata"/>
                <a:cs typeface="Inconsolata"/>
              </a:rPr>
              <a:t>  KEY: VALUE</a:t>
            </a:r>
            <a:endParaRPr lang="en-US" sz="3733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7030" y="1865527"/>
            <a:ext cx="7300324" cy="5518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86587" y="3446437"/>
            <a:ext cx="7300324" cy="5518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09601" y="6619160"/>
            <a:ext cx="7300324" cy="55188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254324" y="2024425"/>
            <a:ext cx="6218529" cy="60707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992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Cops with Custom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AlignParameters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/>
              <a:t>Encoding:</a:t>
            </a:r>
          </a:p>
          <a:p>
            <a:r>
              <a:rPr lang="en-US" b="1" dirty="0"/>
              <a:t>  Enabled: false</a:t>
            </a:r>
          </a:p>
          <a:p>
            <a:endParaRPr lang="en-US" b="1" dirty="0"/>
          </a:p>
          <a:p>
            <a:r>
              <a:rPr lang="en-US" b="1" dirty="0" err="1"/>
              <a:t>LineLength</a:t>
            </a:r>
            <a:r>
              <a:rPr lang="en-US" b="1" dirty="0"/>
              <a:t>:</a:t>
            </a:r>
          </a:p>
          <a:p>
            <a:r>
              <a:rPr lang="en-US" b="1" dirty="0"/>
              <a:t>  Max: 200</a:t>
            </a:r>
          </a:p>
          <a:p>
            <a:endParaRPr lang="en-US" b="1" dirty="0"/>
          </a:p>
          <a:p>
            <a:r>
              <a:rPr lang="en-US" b="1" dirty="0" err="1"/>
              <a:t>StringLiterals</a:t>
            </a:r>
            <a:r>
              <a:rPr lang="en-US" b="1" dirty="0"/>
              <a:t>:</a:t>
            </a:r>
          </a:p>
          <a:p>
            <a:r>
              <a:rPr lang="en-US" b="1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3733" dirty="0">
                <a:latin typeface="Inconsolata"/>
                <a:cs typeface="Inconsolata"/>
              </a:rPr>
              <a:t>CATEGORY/NAME_OF_COP</a:t>
            </a:r>
            <a:r>
              <a:rPr lang="en-US" sz="3733" dirty="0">
                <a:latin typeface="Inconsolata"/>
                <a:cs typeface="Inconsolata"/>
              </a:rPr>
              <a:t>:</a:t>
            </a:r>
          </a:p>
          <a:p>
            <a:r>
              <a:rPr lang="en-US" sz="3733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3733" dirty="0">
                <a:latin typeface="Inconsolata"/>
                <a:cs typeface="Inconsolata"/>
              </a:rPr>
              <a:t>  KEY: VALUE</a:t>
            </a:r>
            <a:endParaRPr lang="en-US" sz="3733" dirty="0">
              <a:latin typeface="Inconsolata"/>
              <a:cs typeface="Inconsolata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8537" y="4983184"/>
            <a:ext cx="7300324" cy="607072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254324" y="2679423"/>
            <a:ext cx="6218529" cy="607072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30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971040"/>
            <a:ext cx="4796219" cy="5201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1040" y="2496327"/>
            <a:ext cx="9688865" cy="85271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cs typeface="Inconsolata"/>
              </a:rPr>
              <a:t> load order</a:t>
            </a:r>
            <a:endParaRPr lang="en-US" dirty="0"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495211" y="3562548"/>
            <a:ext cx="8210868" cy="79877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enabled.yml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95212" y="4756230"/>
            <a:ext cx="8210867" cy="79877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disabled.yml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90744" y="5949914"/>
            <a:ext cx="8210867" cy="7987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r>
              <a:rPr lang="en-US" sz="32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rubocop.yml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 bwMode="white">
          <a:xfrm>
            <a:off x="4516303" y="329096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 anchor="ctr">
            <a:noAutofit/>
          </a:bodyPr>
          <a:lstStyle/>
          <a:p>
            <a:pPr algn="ctr"/>
            <a:r>
              <a:rPr lang="en-US" sz="5333" dirty="0"/>
              <a:t>1</a:t>
            </a:r>
          </a:p>
        </p:txBody>
      </p:sp>
      <p:sp>
        <p:nvSpPr>
          <p:cNvPr id="9" name="TextBox 8"/>
          <p:cNvSpPr txBox="1"/>
          <p:nvPr/>
        </p:nvSpPr>
        <p:spPr bwMode="white">
          <a:xfrm>
            <a:off x="4516303" y="454854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 anchor="ctr">
            <a:noAutofit/>
          </a:bodyPr>
          <a:lstStyle/>
          <a:p>
            <a:pPr algn="ctr"/>
            <a:r>
              <a:rPr lang="en-US" sz="5333" dirty="0"/>
              <a:t>2</a:t>
            </a:r>
            <a:endParaRPr lang="en-US" sz="5333" dirty="0"/>
          </a:p>
        </p:txBody>
      </p:sp>
      <p:sp>
        <p:nvSpPr>
          <p:cNvPr id="10" name="TextBox 9"/>
          <p:cNvSpPr txBox="1"/>
          <p:nvPr/>
        </p:nvSpPr>
        <p:spPr bwMode="white">
          <a:xfrm>
            <a:off x="4516303" y="5730737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 anchor="ctr">
            <a:noAutofit/>
          </a:bodyPr>
          <a:lstStyle/>
          <a:p>
            <a:pPr algn="ctr"/>
            <a:r>
              <a:rPr lang="en-US" sz="5333" dirty="0"/>
              <a:t>3</a:t>
            </a:r>
            <a:endParaRPr lang="en-US" sz="5333" dirty="0"/>
          </a:p>
        </p:txBody>
      </p:sp>
    </p:spTree>
    <p:extLst>
      <p:ext uri="{BB962C8B-B14F-4D97-AF65-F5344CB8AC3E}">
        <p14:creationId xmlns:p14="http://schemas.microsoft.com/office/powerpoint/2010/main" val="100623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Inspecting </a:t>
            </a:r>
            <a:r>
              <a:rPr lang="en-US" dirty="0"/>
              <a:t>8 files</a:t>
            </a:r>
          </a:p>
          <a:p>
            <a:r>
              <a:rPr lang="en-US" dirty="0"/>
              <a:t>C.CWCEFF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8 files inspected, 50 offenses detected</a:t>
            </a:r>
          </a:p>
          <a:p>
            <a:r>
              <a:rPr lang="en-US" dirty="0"/>
              <a:t>Created .</a:t>
            </a:r>
            <a:r>
              <a:rPr lang="en-US" dirty="0" err="1"/>
              <a:t>rubocop_todo.yml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.</a:t>
            </a:r>
            <a:r>
              <a:rPr lang="en-US" dirty="0" err="1" smtClean="0"/>
              <a:t>rubocop-todo.yml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--auto-gen-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102238" y="4676370"/>
            <a:ext cx="14456877" cy="5751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257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Accepting Your Faults and The Standard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smtClean="0"/>
              <a:t>mv .</a:t>
            </a:r>
            <a:r>
              <a:rPr lang="en-US" dirty="0" err="1" smtClean="0"/>
              <a:t>rubocop_todo.yml</a:t>
            </a:r>
            <a:r>
              <a:rPr lang="en-US" dirty="0" smtClean="0"/>
              <a:t> 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If everything that </a:t>
            </a:r>
            <a:r>
              <a:rPr lang="en-US" dirty="0" err="1" smtClean="0"/>
              <a:t>Rubocop</a:t>
            </a:r>
            <a:r>
              <a:rPr lang="en-US" dirty="0" smtClean="0"/>
              <a:t> complained about is your new defined standard.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040"/>
            <a:ext cx="1625600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What is static analysis and where does it fit within the development cycle?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What is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and how do I use it?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What is </a:t>
            </a:r>
            <a:r>
              <a:rPr lang="en-US" dirty="0" err="1" smtClean="0"/>
              <a:t>Rubocop</a:t>
            </a:r>
            <a:r>
              <a:rPr lang="en-US" dirty="0" smtClean="0"/>
              <a:t> and how do I use it?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static analysis? </a:t>
            </a:r>
            <a:r>
              <a:rPr lang="en-US" dirty="0"/>
              <a:t>Why am I here</a:t>
            </a:r>
            <a:r>
              <a:rPr lang="en-US" dirty="0" smtClean="0"/>
              <a:t>? What am I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2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2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90" y="746033"/>
            <a:ext cx="5715413" cy="5201920"/>
          </a:xfrm>
          <a:prstGeom prst="rect">
            <a:avLst/>
          </a:prstGeom>
        </p:spPr>
      </p:pic>
      <p:pic>
        <p:nvPicPr>
          <p:cNvPr id="3" name="Picture 2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022" y="1826929"/>
            <a:ext cx="9554847" cy="30575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white">
          <a:xfrm>
            <a:off x="5145583" y="7674295"/>
            <a:ext cx="5964836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pPr algn="ctr"/>
            <a:r>
              <a:rPr lang="en-US" sz="3200" b="1" dirty="0"/>
              <a:t>https://</a:t>
            </a:r>
            <a:r>
              <a:rPr lang="en-US" sz="3200" b="1" dirty="0" err="1"/>
              <a:t>downloads.chef.io</a:t>
            </a:r>
            <a:r>
              <a:rPr lang="en-US" sz="3200" b="1" dirty="0"/>
              <a:t>/chef-</a:t>
            </a:r>
            <a:r>
              <a:rPr lang="en-US" sz="3200" b="1" dirty="0" err="1"/>
              <a:t>dk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5316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2449145" y="4125727"/>
            <a:ext cx="4034991" cy="16879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83" y="4304079"/>
            <a:ext cx="1350819" cy="1350819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521" y="6232098"/>
            <a:ext cx="1327121" cy="133502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423467" y="4277266"/>
            <a:ext cx="60683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Chef-client run retrieves the updated cookbook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Perform </a:t>
            </a:r>
            <a:r>
              <a:rPr lang="en-US" sz="3200" dirty="0"/>
              <a:t>ad-hoc </a:t>
            </a:r>
            <a:r>
              <a:rPr lang="en-US" sz="3200" dirty="0"/>
              <a:t>verification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Promote the cookbook to the next environment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-2183762" y="4125727"/>
            <a:ext cx="4034991" cy="3441391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15" tIns="60957" rIns="121915" bIns="6095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35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576952" y="7885615"/>
            <a:ext cx="10972800" cy="5607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Name of Speaker</a:t>
            </a:r>
            <a:endParaRPr lang="en-US" dirty="0"/>
          </a:p>
        </p:txBody>
      </p:sp>
      <p:pic>
        <p:nvPicPr>
          <p:cNvPr id="4" name="Picture 3" descr="staticanalysis-p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2449145" y="4125727"/>
            <a:ext cx="4034991" cy="16879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21" y="6232098"/>
            <a:ext cx="1327121" cy="133502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423467" y="4277265"/>
            <a:ext cx="60683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Chef-client run retrieves the updated cookbook</a:t>
            </a:r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Perform </a:t>
            </a:r>
            <a:r>
              <a:rPr lang="en-US" sz="3200" dirty="0"/>
              <a:t>ad-hoc </a:t>
            </a:r>
            <a:r>
              <a:rPr lang="en-US" sz="3200" dirty="0"/>
              <a:t>verification</a:t>
            </a:r>
            <a:endParaRPr lang="en-US" sz="3200" dirty="0"/>
          </a:p>
          <a:p>
            <a:pPr marL="380990" indent="-380990">
              <a:lnSpc>
                <a:spcPct val="120000"/>
              </a:lnSpc>
              <a:buFont typeface="Arial"/>
              <a:buChar char="•"/>
            </a:pPr>
            <a:r>
              <a:rPr lang="en-US" sz="3200" dirty="0"/>
              <a:t>Establish monitoring for deployed services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2183762" y="4125727"/>
            <a:ext cx="4034991" cy="3441391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15" tIns="60957" rIns="121915" bIns="6095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119" y="4312675"/>
            <a:ext cx="1350819" cy="1350819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75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TrainingTemplate-102215</Template>
  <TotalTime>16</TotalTime>
  <Words>2259</Words>
  <Application>Microsoft Macintosh PowerPoint</Application>
  <PresentationFormat>Custom</PresentationFormat>
  <Paragraphs>433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Courier New</vt:lpstr>
      <vt:lpstr>Inconsolata</vt:lpstr>
      <vt:lpstr>ＭＳ Ｐゴシック</vt:lpstr>
      <vt:lpstr>Wingdings</vt:lpstr>
      <vt:lpstr>Arial</vt:lpstr>
      <vt:lpstr>Base</vt:lpstr>
      <vt:lpstr>Interaction</vt:lpstr>
      <vt:lpstr>Name of Presentation</vt:lpstr>
      <vt:lpstr>Franklin Webber</vt:lpstr>
      <vt:lpstr>Name of Presentation</vt:lpstr>
      <vt:lpstr>Objectives</vt:lpstr>
      <vt:lpstr>Code Review</vt:lpstr>
      <vt:lpstr>Static Analysis or Linting</vt:lpstr>
      <vt:lpstr>Current Cookbook Development Workflow</vt:lpstr>
      <vt:lpstr>Current Cookbook Development Workflow</vt:lpstr>
      <vt:lpstr>Current Cookbook Development Workflow</vt:lpstr>
      <vt:lpstr>Current Cookbook Development Workflow</vt:lpstr>
      <vt:lpstr>Risk</vt:lpstr>
      <vt:lpstr>Updated Cookbook Development Workflow</vt:lpstr>
      <vt:lpstr>Updated Cookbook Development Workflow</vt:lpstr>
      <vt:lpstr>Objectives</vt:lpstr>
      <vt:lpstr>More Choices,  More Problems</vt:lpstr>
      <vt:lpstr>PowerPoint Presentation</vt:lpstr>
      <vt:lpstr>Community Cookbook Conventions</vt:lpstr>
      <vt:lpstr>An incorrectly defined action</vt:lpstr>
      <vt:lpstr>Configurable</vt:lpstr>
      <vt:lpstr>Obtaining Foodcritic</vt:lpstr>
      <vt:lpstr>Using foodcritic</vt:lpstr>
      <vt:lpstr>foodcritic Your Cookbook</vt:lpstr>
      <vt:lpstr>Running foodcritic Within the Cookbook</vt:lpstr>
      <vt:lpstr>Community Conventions</vt:lpstr>
      <vt:lpstr>Early and Often</vt:lpstr>
      <vt:lpstr>Example results from foodcritic</vt:lpstr>
      <vt:lpstr>Violations found by foodcritic</vt:lpstr>
      <vt:lpstr>Reading results from foodcritic</vt:lpstr>
      <vt:lpstr>Reading results from foodcritic</vt:lpstr>
      <vt:lpstr>Violation Message</vt:lpstr>
      <vt:lpstr>PowerPoint Presentation</vt:lpstr>
      <vt:lpstr>Specific foodcritic rules only</vt:lpstr>
      <vt:lpstr>Everything except that foodcritic rule</vt:lpstr>
      <vt:lpstr>foodcritic rules are tagged</vt:lpstr>
      <vt:lpstr>foodcritic rules combined</vt:lpstr>
      <vt:lpstr>foodcritic rules combined</vt:lpstr>
      <vt:lpstr>PowerPoint Presentation</vt:lpstr>
      <vt:lpstr>Objectives</vt:lpstr>
      <vt:lpstr>Chef is Ruby</vt:lpstr>
      <vt:lpstr>All of it is Ruby</vt:lpstr>
      <vt:lpstr>PowerPoint Presentation</vt:lpstr>
      <vt:lpstr>Ruby Style Guidelines</vt:lpstr>
      <vt:lpstr>Example Recipe</vt:lpstr>
      <vt:lpstr>PowerPoint Presentation</vt:lpstr>
      <vt:lpstr>Configurable</vt:lpstr>
      <vt:lpstr>Obtaining Rubocop</vt:lpstr>
      <vt:lpstr>Using Rubocop</vt:lpstr>
      <vt:lpstr>Running rubocop Within the Cookbook</vt:lpstr>
      <vt:lpstr>rubocop Your Cookbook</vt:lpstr>
      <vt:lpstr>rubocop Your Cookbook</vt:lpstr>
      <vt:lpstr>rubocop More Cookbooks</vt:lpstr>
      <vt:lpstr>Somewhere there is a crime happening!</vt:lpstr>
      <vt:lpstr>Enforce The Law!</vt:lpstr>
      <vt:lpstr>Early and Often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Display cops enforced by rubocop </vt:lpstr>
      <vt:lpstr>Display cops enforced by rubocop </vt:lpstr>
      <vt:lpstr>Running only one cop</vt:lpstr>
      <vt:lpstr>Enabled Cops</vt:lpstr>
      <vt:lpstr>Disabled Cops</vt:lpstr>
      <vt:lpstr>Configurable</vt:lpstr>
      <vt:lpstr>Defining a config file in the cookbook</vt:lpstr>
      <vt:lpstr>Disabled </vt:lpstr>
      <vt:lpstr>Disabled </vt:lpstr>
      <vt:lpstr>The Names of the Cops</vt:lpstr>
      <vt:lpstr>Enabling / Disabling Cops</vt:lpstr>
      <vt:lpstr>Cops with Custom Values</vt:lpstr>
      <vt:lpstr>rubocop load order</vt:lpstr>
      <vt:lpstr>Generating a .rubocop-todo.yml</vt:lpstr>
      <vt:lpstr>Accepting Your Faults and The Standard</vt:lpstr>
      <vt:lpstr>PowerPoint Presentation</vt:lpstr>
      <vt:lpstr>Objectives</vt:lpstr>
      <vt:lpstr>Q&amp;A</vt:lpstr>
      <vt:lpstr>PowerPoint Presentation</vt:lpstr>
      <vt:lpstr>Name of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Franklin Webber</dc:creator>
  <cp:lastModifiedBy>Franklin Webber</cp:lastModifiedBy>
  <cp:revision>13</cp:revision>
  <cp:lastPrinted>2015-02-07T23:49:10Z</cp:lastPrinted>
  <dcterms:created xsi:type="dcterms:W3CDTF">2015-11-04T20:07:18Z</dcterms:created>
  <dcterms:modified xsi:type="dcterms:W3CDTF">2015-11-04T20:23:36Z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